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1777" r:id="rId2"/>
    <p:sldId id="1824" r:id="rId3"/>
    <p:sldId id="1812" r:id="rId4"/>
    <p:sldId id="1821" r:id="rId5"/>
    <p:sldId id="1822" r:id="rId6"/>
    <p:sldId id="1823" r:id="rId7"/>
    <p:sldId id="1825" r:id="rId8"/>
    <p:sldId id="1836" r:id="rId9"/>
    <p:sldId id="1835" r:id="rId10"/>
    <p:sldId id="1837" r:id="rId11"/>
    <p:sldId id="1838" r:id="rId12"/>
    <p:sldId id="1839" r:id="rId13"/>
    <p:sldId id="1840" r:id="rId14"/>
    <p:sldId id="1845" r:id="rId15"/>
    <p:sldId id="1848" r:id="rId16"/>
    <p:sldId id="1849" r:id="rId17"/>
    <p:sldId id="1851" r:id="rId18"/>
    <p:sldId id="1850" r:id="rId19"/>
    <p:sldId id="1853" r:id="rId20"/>
    <p:sldId id="1855" r:id="rId21"/>
    <p:sldId id="1856" r:id="rId22"/>
    <p:sldId id="1857" r:id="rId23"/>
    <p:sldId id="1858" r:id="rId24"/>
    <p:sldId id="1859" r:id="rId25"/>
    <p:sldId id="1860" r:id="rId26"/>
    <p:sldId id="1861" r:id="rId27"/>
    <p:sldId id="1862" r:id="rId28"/>
    <p:sldId id="1864" r:id="rId29"/>
    <p:sldId id="1865" r:id="rId30"/>
    <p:sldId id="1866" r:id="rId31"/>
    <p:sldId id="1867" r:id="rId32"/>
    <p:sldId id="1868" r:id="rId33"/>
    <p:sldId id="1869" r:id="rId34"/>
    <p:sldId id="1870" r:id="rId35"/>
    <p:sldId id="1871" r:id="rId36"/>
    <p:sldId id="187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388"/>
    <p:restoredTop sz="96327"/>
  </p:normalViewPr>
  <p:slideViewPr>
    <p:cSldViewPr snapToGrid="0" snapToObjects="1">
      <p:cViewPr>
        <p:scale>
          <a:sx n="148" d="100"/>
          <a:sy n="148" d="100"/>
        </p:scale>
        <p:origin x="1120" y="1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936027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63437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35118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038693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4142887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021892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46413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89711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16409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4099008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076435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252757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4993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793506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575345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692928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371396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971715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522416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3434822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997525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286223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89247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215356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3895890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847730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0125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857266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769243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188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2876"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1"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spTree>
    <p:extLst>
      <p:ext uri="{BB962C8B-B14F-4D97-AF65-F5344CB8AC3E}">
        <p14:creationId xmlns:p14="http://schemas.microsoft.com/office/powerpoint/2010/main" val="3730437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18" y="2071418"/>
            <a:ext cx="5543550" cy="1036850"/>
          </a:xfrm>
          <a:prstGeom prst="rect">
            <a:avLst/>
          </a:prstGeom>
        </p:spPr>
      </p:pic>
    </p:spTree>
    <p:extLst>
      <p:ext uri="{BB962C8B-B14F-4D97-AF65-F5344CB8AC3E}">
        <p14:creationId xmlns:p14="http://schemas.microsoft.com/office/powerpoint/2010/main" val="1278387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876736" y="3866504"/>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018308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1658816" y="1412631"/>
            <a:ext cx="4354607" cy="2209800"/>
          </a:xfrm>
          <a:prstGeom prst="rect">
            <a:avLst/>
          </a:prstGeom>
        </p:spPr>
      </p:pic>
      <p:sp>
        <p:nvSpPr>
          <p:cNvPr id="5" name="Rectangle 4"/>
          <p:cNvSpPr/>
          <p:nvPr/>
        </p:nvSpPr>
        <p:spPr>
          <a:xfrm>
            <a:off x="3716215" y="3012831"/>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394410" y="1279797"/>
            <a:ext cx="3352824" cy="2266434"/>
          </a:xfrm>
          <a:prstGeom prst="rect">
            <a:avLst/>
          </a:prstGeom>
        </p:spPr>
      </p:pic>
      <p:sp>
        <p:nvSpPr>
          <p:cNvPr id="7" name="Rectangle 6"/>
          <p:cNvSpPr/>
          <p:nvPr/>
        </p:nvSpPr>
        <p:spPr>
          <a:xfrm>
            <a:off x="8821616" y="2983523"/>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3716216" y="3713871"/>
            <a:ext cx="4118627" cy="2642969"/>
          </a:xfrm>
          <a:prstGeom prst="rect">
            <a:avLst/>
          </a:prstGeom>
        </p:spPr>
      </p:pic>
      <p:sp>
        <p:nvSpPr>
          <p:cNvPr id="9" name="Rectangle 8"/>
          <p:cNvSpPr/>
          <p:nvPr/>
        </p:nvSpPr>
        <p:spPr>
          <a:xfrm>
            <a:off x="6840416" y="5655715"/>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02276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21148" y="3429000"/>
            <a:ext cx="5425029" cy="2971799"/>
          </a:xfrm>
          <a:prstGeom prst="rect">
            <a:avLst/>
          </a:prstGeom>
        </p:spPr>
      </p:pic>
      <p:sp>
        <p:nvSpPr>
          <p:cNvPr id="5" name="TextBox 4"/>
          <p:cNvSpPr txBox="1"/>
          <p:nvPr/>
        </p:nvSpPr>
        <p:spPr>
          <a:xfrm>
            <a:off x="8212347" y="6031466"/>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188922" y="4577776"/>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32197" y="3451070"/>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5693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normAutofit/>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6" name="Picture 5">
            <a:extLst>
              <a:ext uri="{FF2B5EF4-FFF2-40B4-BE49-F238E27FC236}">
                <a16:creationId xmlns:a16="http://schemas.microsoft.com/office/drawing/2014/main" id="{A297CD62-43A3-8F40-9FBF-4D1FD56CF792}"/>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785261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2909233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399672" y="1348547"/>
            <a:ext cx="1078878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6" name="Picture 5">
            <a:extLst>
              <a:ext uri="{FF2B5EF4-FFF2-40B4-BE49-F238E27FC236}">
                <a16:creationId xmlns:a16="http://schemas.microsoft.com/office/drawing/2014/main" id="{227C8C9B-1643-2D40-8DD5-68B839511ECF}"/>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094467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4019881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Feed-Forward Neural Network</a:t>
            </a:r>
          </a:p>
        </p:txBody>
      </p:sp>
      <p:sp>
        <p:nvSpPr>
          <p:cNvPr id="3" name="Content Placeholder 2"/>
          <p:cNvSpPr>
            <a:spLocks noGrp="1"/>
          </p:cNvSpPr>
          <p:nvPr>
            <p:ph idx="1"/>
          </p:nvPr>
        </p:nvSpPr>
        <p:spPr/>
        <p:txBody>
          <a:bodyPr/>
          <a:lstStyle/>
          <a:p>
            <a:r>
              <a:rPr lang="en-US" dirty="0"/>
              <a:t>The simplest kind of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38401" y="3381954"/>
            <a:ext cx="5425029" cy="2971799"/>
          </a:xfrm>
          <a:prstGeom prst="rect">
            <a:avLst/>
          </a:prstGeom>
        </p:spPr>
      </p:pic>
      <p:sp>
        <p:nvSpPr>
          <p:cNvPr id="5" name="TextBox 4"/>
          <p:cNvSpPr txBox="1"/>
          <p:nvPr/>
        </p:nvSpPr>
        <p:spPr>
          <a:xfrm>
            <a:off x="8229600" y="5984420"/>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206175" y="4530730"/>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49450" y="3404024"/>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633716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a:t>Review: Perceptron</a:t>
            </a:r>
          </a:p>
        </p:txBody>
      </p:sp>
      <p:sp>
        <p:nvSpPr>
          <p:cNvPr id="3" name="Content Placeholder 2"/>
          <p:cNvSpPr>
            <a:spLocks noGrp="1"/>
          </p:cNvSpPr>
          <p:nvPr>
            <p:ph idx="4294967295"/>
          </p:nvPr>
        </p:nvSpPr>
        <p:spPr>
          <a:xfrm>
            <a:off x="0" y="1347788"/>
            <a:ext cx="10515600" cy="4794250"/>
          </a:xfrm>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1752600" y="4343401"/>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2346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686" y="2209800"/>
            <a:ext cx="4696810" cy="6858000"/>
          </a:xfrm>
          <a:prstGeom prst="rect">
            <a:avLst/>
          </a:prstGeom>
        </p:spPr>
      </p:pic>
    </p:spTree>
    <p:extLst>
      <p:ext uri="{BB962C8B-B14F-4D97-AF65-F5344CB8AC3E}">
        <p14:creationId xmlns:p14="http://schemas.microsoft.com/office/powerpoint/2010/main" val="69586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2206283" y="4621106"/>
            <a:ext cx="7543801" cy="1779694"/>
          </a:xfrm>
        </p:spPr>
        <p:txBody>
          <a:bodyPr>
            <a:normAutofit lnSpcReduction="10000"/>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5" name="Picture 4"/>
          <p:cNvPicPr>
            <a:picLocks noChangeAspect="1"/>
          </p:cNvPicPr>
          <p:nvPr/>
        </p:nvPicPr>
        <p:blipFill>
          <a:blip r:embed="rId3"/>
          <a:stretch>
            <a:fillRect/>
          </a:stretch>
        </p:blipFill>
        <p:spPr>
          <a:xfrm>
            <a:off x="3516924" y="1540935"/>
            <a:ext cx="5425029" cy="2971799"/>
          </a:xfrm>
          <a:prstGeom prst="rect">
            <a:avLst/>
          </a:prstGeom>
        </p:spPr>
      </p:pic>
    </p:spTree>
    <p:extLst>
      <p:ext uri="{BB962C8B-B14F-4D97-AF65-F5344CB8AC3E}">
        <p14:creationId xmlns:p14="http://schemas.microsoft.com/office/powerpoint/2010/main" val="102393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4062815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2346960" y="4925906"/>
            <a:ext cx="7543801" cy="1779694"/>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5" name="Picture 4"/>
          <p:cNvPicPr>
            <a:picLocks noChangeAspect="1"/>
          </p:cNvPicPr>
          <p:nvPr/>
        </p:nvPicPr>
        <p:blipFill>
          <a:blip r:embed="rId3"/>
          <a:stretch>
            <a:fillRect/>
          </a:stretch>
        </p:blipFill>
        <p:spPr>
          <a:xfrm>
            <a:off x="3657601" y="1845735"/>
            <a:ext cx="5425029" cy="2971799"/>
          </a:xfrm>
          <a:prstGeom prst="rect">
            <a:avLst/>
          </a:prstGeom>
        </p:spPr>
      </p:pic>
    </p:spTree>
    <p:extLst>
      <p:ext uri="{BB962C8B-B14F-4D97-AF65-F5344CB8AC3E}">
        <p14:creationId xmlns:p14="http://schemas.microsoft.com/office/powerpoint/2010/main" val="1812851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2437514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606776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6B3206D-3DF8-3247-9370-8A0B06167A32}"/>
                  </a:ext>
                </a:extLst>
              </p:cNvPr>
              <p:cNvSpPr txBox="1"/>
              <p:nvPr/>
            </p:nvSpPr>
            <p:spPr>
              <a:xfrm>
                <a:off x="2057400" y="3152002"/>
                <a:ext cx="80772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r>
                        <a:rPr lang="en-US" sz="2000" i="1" baseline="-25000">
                          <a:latin typeface="Cambria Math" panose="02040503050406030204" pitchFamily="18" charset="0"/>
                        </a:rPr>
                        <m:t>𝐶𝐸</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𝑦</m:t>
                          </m:r>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fName>
                        <m:e>
                          <m:r>
                            <a:rPr lang="en-US" sz="2000" i="1">
                              <a:latin typeface="Cambria Math" panose="02040503050406030204" pitchFamily="18" charset="0"/>
                            </a:rPr>
                            <m:t>=−[</m:t>
                          </m:r>
                          <m:r>
                            <a:rPr lang="en-US" sz="2000" i="1">
                              <a:latin typeface="Cambria Math" panose="02040503050406030204" pitchFamily="18" charset="0"/>
                            </a:rPr>
                            <m:t>𝑦</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1 −</m:t>
                                  </m:r>
                                  <m:r>
                                    <a:rPr lang="en-US" sz="2000" i="1">
                                      <a:latin typeface="Cambria Math" panose="02040503050406030204" pitchFamily="18" charset="0"/>
                                    </a:rPr>
                                    <m:t>𝑦</m:t>
                                  </m:r>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(1 − </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func>
                              <m:r>
                                <a:rPr lang="en-US" sz="2000" i="1">
                                  <a:latin typeface="Cambria Math" panose="02040503050406030204" pitchFamily="18" charset="0"/>
                                </a:rPr>
                                <m:t>)]</m:t>
                              </m:r>
                            </m:e>
                          </m:func>
                        </m:e>
                      </m:func>
                    </m:oMath>
                  </m:oMathPara>
                </a14:m>
                <a:endParaRPr lang="en-US" sz="2000" dirty="0"/>
              </a:p>
            </p:txBody>
          </p:sp>
        </mc:Choice>
        <mc:Fallback>
          <p:sp>
            <p:nvSpPr>
              <p:cNvPr id="4" name="TextBox 3">
                <a:extLst>
                  <a:ext uri="{FF2B5EF4-FFF2-40B4-BE49-F238E27FC236}">
                    <a16:creationId xmlns:a16="http://schemas.microsoft.com/office/drawing/2014/main" id="{06B3206D-3DF8-3247-9370-8A0B06167A32}"/>
                  </a:ext>
                </a:extLst>
              </p:cNvPr>
              <p:cNvSpPr txBox="1">
                <a:spLocks noRot="1" noChangeAspect="1" noMove="1" noResize="1" noEditPoints="1" noAdjustHandles="1" noChangeArrowheads="1" noChangeShapeType="1" noTextEdit="1"/>
              </p:cNvSpPr>
              <p:nvPr/>
            </p:nvSpPr>
            <p:spPr>
              <a:xfrm>
                <a:off x="2057400" y="3152002"/>
                <a:ext cx="8077200" cy="307777"/>
              </a:xfrm>
              <a:prstGeom prst="rect">
                <a:avLst/>
              </a:prstGeom>
              <a:blipFill>
                <a:blip r:embed="rId3"/>
                <a:stretch>
                  <a:fillRect t="-24000" b="-36000"/>
                </a:stretch>
              </a:blipFill>
            </p:spPr>
            <p:txBody>
              <a:bodyPr/>
              <a:lstStyle/>
              <a:p>
                <a:r>
                  <a:rPr lang="en-US">
                    <a:noFill/>
                  </a:rPr>
                  <a:t> </a:t>
                </a:r>
              </a:p>
            </p:txBody>
          </p:sp>
        </mc:Fallback>
      </mc:AlternateContent>
    </p:spTree>
    <p:extLst>
      <p:ext uri="{BB962C8B-B14F-4D97-AF65-F5344CB8AC3E}">
        <p14:creationId xmlns:p14="http://schemas.microsoft.com/office/powerpoint/2010/main" val="10276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pPr algn="ctr"/>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666463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only give correct updates for the last weight layer! For deeper networks, computing the gradients requires looking back through all the earlier layers in the network, even though the loss is only computed with respect to the output of the network.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9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490D0A0-C4D5-564D-A476-F062285DF259}"/>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1818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921453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81030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3886200" y="2438401"/>
            <a:ext cx="4146550" cy="3701283"/>
          </a:xfrm>
          <a:prstGeom prst="rect">
            <a:avLst/>
          </a:prstGeom>
        </p:spPr>
      </p:pic>
    </p:spTree>
    <p:extLst>
      <p:ext uri="{BB962C8B-B14F-4D97-AF65-F5344CB8AC3E}">
        <p14:creationId xmlns:p14="http://schemas.microsoft.com/office/powerpoint/2010/main" val="3060677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29C30DF-3C7C-544B-86EA-18D4916F2B91}"/>
                  </a:ext>
                </a:extLst>
              </p:cNvPr>
              <p:cNvSpPr txBox="1"/>
              <p:nvPr/>
            </p:nvSpPr>
            <p:spPr>
              <a:xfrm>
                <a:off x="5181600" y="3733801"/>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181600" y="3733801"/>
                <a:ext cx="2549710" cy="497829"/>
              </a:xfrm>
              <a:prstGeom prst="rect">
                <a:avLst/>
              </a:prstGeom>
              <a:blipFill>
                <a:blip r:embed="rId3"/>
                <a:stretch>
                  <a:fillRect l="-3483" t="-2500" b="-27500"/>
                </a:stretch>
              </a:blipFill>
            </p:spPr>
            <p:txBody>
              <a:bodyPr/>
              <a:lstStyle/>
              <a:p>
                <a:r>
                  <a:rPr lang="en-US">
                    <a:noFill/>
                  </a:rPr>
                  <a:t> </a:t>
                </a:r>
              </a:p>
            </p:txBody>
          </p:sp>
        </mc:Fallback>
      </mc:AlternateContent>
    </p:spTree>
    <p:extLst>
      <p:ext uri="{BB962C8B-B14F-4D97-AF65-F5344CB8AC3E}">
        <p14:creationId xmlns:p14="http://schemas.microsoft.com/office/powerpoint/2010/main" val="1623763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71B6CF5-9135-754C-86EB-B187D64887C6}"/>
                  </a:ext>
                </a:extLst>
              </p:cNvPr>
              <p:cNvSpPr txBox="1"/>
              <p:nvPr/>
            </p:nvSpPr>
            <p:spPr>
              <a:xfrm>
                <a:off x="4800600" y="202980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i="1">
                              <a:latin typeface="Cambria Math" panose="02040503050406030204" pitchFamily="18" charset="0"/>
                            </a:rPr>
                            <m:t>𝑢</m:t>
                          </m:r>
                        </m:num>
                        <m:den>
                          <m:r>
                            <a:rPr lang="en-US" sz="2600" i="1">
                              <a:latin typeface="Cambria Math" panose="02040503050406030204" pitchFamily="18" charset="0"/>
                            </a:rPr>
                            <m:t>𝑑</m:t>
                          </m:r>
                          <m:r>
                            <a:rPr lang="en-US" sz="2600" i="1">
                              <a:latin typeface="Cambria Math" panose="02040503050406030204" pitchFamily="18" charset="0"/>
                            </a:rPr>
                            <m:t>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i="1">
                              <a:latin typeface="Cambria Math" panose="02040503050406030204" pitchFamily="18" charset="0"/>
                            </a:rPr>
                            <m:t>𝑣</m:t>
                          </m:r>
                        </m:num>
                        <m:den>
                          <m:r>
                            <a:rPr lang="en-US" sz="2600" i="1">
                              <a:latin typeface="Cambria Math" panose="02040503050406030204" pitchFamily="18" charset="0"/>
                            </a:rPr>
                            <m:t>𝑑𝑥</m:t>
                          </m:r>
                        </m:den>
                      </m:f>
                    </m:oMath>
                  </m:oMathPara>
                </a14:m>
                <a:endParaRPr lang="en-US" sz="2600" i="1" dirty="0"/>
              </a:p>
            </p:txBody>
          </p:sp>
        </mc:Choice>
        <mc:Fallback>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4800600" y="2029801"/>
                <a:ext cx="1990032" cy="760849"/>
              </a:xfrm>
              <a:prstGeom prst="rect">
                <a:avLst/>
              </a:prstGeom>
              <a:blipFill>
                <a:blip r:embed="rId3"/>
                <a:stretch>
                  <a:fillRect l="-5732" t="-4918" r="-3185"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81A7976-4089-6249-8103-79EB62FB22E4}"/>
                  </a:ext>
                </a:extLst>
              </p:cNvPr>
              <p:cNvSpPr txBox="1"/>
              <p:nvPr/>
            </p:nvSpPr>
            <p:spPr>
              <a:xfrm>
                <a:off x="4648201" y="423845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i="1">
                              <a:latin typeface="Cambria Math" panose="02040503050406030204" pitchFamily="18" charset="0"/>
                            </a:rPr>
                            <m:t>𝑢</m:t>
                          </m:r>
                        </m:num>
                        <m:den>
                          <m:r>
                            <a:rPr lang="en-US" sz="2600" i="1">
                              <a:latin typeface="Cambria Math" panose="02040503050406030204" pitchFamily="18" charset="0"/>
                            </a:rPr>
                            <m:t>𝑑</m:t>
                          </m:r>
                          <m:r>
                            <a:rPr lang="en-US" sz="2600" i="1">
                              <a:latin typeface="Cambria Math" panose="02040503050406030204" pitchFamily="18" charset="0"/>
                            </a:rPr>
                            <m:t>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i="1">
                              <a:latin typeface="Cambria Math" panose="02040503050406030204" pitchFamily="18" charset="0"/>
                            </a:rPr>
                            <m:t>𝑣</m:t>
                          </m:r>
                        </m:num>
                        <m:den>
                          <m:r>
                            <a:rPr lang="en-US" sz="2600" i="1">
                              <a:latin typeface="Cambria Math" panose="02040503050406030204" pitchFamily="18" charset="0"/>
                            </a:rPr>
                            <m:t>𝑑</m:t>
                          </m:r>
                          <m:r>
                            <a:rPr lang="en-US" sz="2600" i="1">
                              <a:latin typeface="Cambria Math" panose="02040503050406030204" pitchFamily="18" charset="0"/>
                            </a:rPr>
                            <m:t>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i="1">
                              <a:latin typeface="Cambria Math" panose="02040503050406030204" pitchFamily="18" charset="0"/>
                            </a:rPr>
                            <m:t>𝑤</m:t>
                          </m:r>
                        </m:num>
                        <m:den>
                          <m:r>
                            <a:rPr lang="en-US" sz="2600" i="1">
                              <a:latin typeface="Cambria Math" panose="02040503050406030204" pitchFamily="18" charset="0"/>
                            </a:rPr>
                            <m:t>𝑑</m:t>
                          </m:r>
                          <m:r>
                            <a:rPr lang="en-US" sz="2600" i="1">
                              <a:latin typeface="Cambria Math" panose="02040503050406030204" pitchFamily="18" charset="0"/>
                            </a:rPr>
                            <m:t>𝑥</m:t>
                          </m:r>
                        </m:den>
                      </m:f>
                    </m:oMath>
                  </m:oMathPara>
                </a14:m>
                <a:endParaRPr lang="en-US" sz="2600" dirty="0"/>
              </a:p>
            </p:txBody>
          </p:sp>
        </mc:Choice>
        <mc:Fallback>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4648201" y="4238450"/>
                <a:ext cx="2749151" cy="760849"/>
              </a:xfrm>
              <a:prstGeom prst="rect">
                <a:avLst/>
              </a:prstGeom>
              <a:blipFill>
                <a:blip r:embed="rId4"/>
                <a:stretch>
                  <a:fillRect l="-4147" t="-4918" r="-2304" b="-14754"/>
                </a:stretch>
              </a:blipFill>
            </p:spPr>
            <p:txBody>
              <a:bodyPr/>
              <a:lstStyle/>
              <a:p>
                <a:r>
                  <a:rPr lang="en-US">
                    <a:noFill/>
                  </a:rPr>
                  <a:t> </a:t>
                </a:r>
              </a:p>
            </p:txBody>
          </p:sp>
        </mc:Fallback>
      </mc:AlternateContent>
    </p:spTree>
    <p:extLst>
      <p:ext uri="{BB962C8B-B14F-4D97-AF65-F5344CB8AC3E}">
        <p14:creationId xmlns:p14="http://schemas.microsoft.com/office/powerpoint/2010/main" val="80766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2549CA9C-22E3-F746-832E-E0010A980230}"/>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p:sp>
            <p:nvSpPr>
              <p:cNvPr id="13" name="Rectangle 12">
                <a:extLst>
                  <a:ext uri="{FF2B5EF4-FFF2-40B4-BE49-F238E27FC236}">
                    <a16:creationId xmlns:a16="http://schemas.microsoft.com/office/drawing/2014/main" id="{2549CA9C-22E3-F746-832E-E0010A980230}"/>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1972711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691F45F3-60C5-B545-943B-3E28AE8F3E2C}"/>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p:sp>
            <p:nvSpPr>
              <p:cNvPr id="15" name="Rectangle 14">
                <a:extLst>
                  <a:ext uri="{FF2B5EF4-FFF2-40B4-BE49-F238E27FC236}">
                    <a16:creationId xmlns:a16="http://schemas.microsoft.com/office/drawing/2014/main" id="{691F45F3-60C5-B545-943B-3E28AE8F3E2C}"/>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2168160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228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2440647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596498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718928" y="1905000"/>
            <a:ext cx="8799865" cy="4559300"/>
          </a:xfrm>
          <a:prstGeom prst="rect">
            <a:avLst/>
          </a:prstGeom>
        </p:spPr>
      </p:pic>
    </p:spTree>
    <p:extLst>
      <p:ext uri="{BB962C8B-B14F-4D97-AF65-F5344CB8AC3E}">
        <p14:creationId xmlns:p14="http://schemas.microsoft.com/office/powerpoint/2010/main" val="1325980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2743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7239000" y="1524000"/>
            <a:ext cx="2374900" cy="4382412"/>
          </a:xfrm>
          <a:prstGeom prst="rect">
            <a:avLst/>
          </a:prstGeom>
        </p:spPr>
      </p:pic>
    </p:spTree>
    <p:extLst>
      <p:ext uri="{BB962C8B-B14F-4D97-AF65-F5344CB8AC3E}">
        <p14:creationId xmlns:p14="http://schemas.microsoft.com/office/powerpoint/2010/main" val="1248839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2133600" y="2324100"/>
            <a:ext cx="3713554" cy="3962400"/>
          </a:xfrm>
          <a:prstGeom prst="rect">
            <a:avLst/>
          </a:prstGeom>
        </p:spPr>
      </p:pic>
      <p:pic>
        <p:nvPicPr>
          <p:cNvPr id="7" name="Picture 6"/>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839658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-&gt;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Like the Perceptron, logistic regression uses a vector of </a:t>
                </a:r>
                <a:r>
                  <a:rPr lang="en-US" b="1" dirty="0"/>
                  <a:t>weights</a:t>
                </a:r>
                <a:r>
                  <a:rPr lang="en-US" dirty="0"/>
                  <a:t> and a </a:t>
                </a:r>
                <a:r>
                  <a:rPr lang="en-US" b="1" dirty="0"/>
                  <a:t>bias term</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m:oMathPara>
                </a14:m>
                <a:endParaRPr lang="en-US" dirty="0"/>
              </a:p>
              <a:p>
                <a:r>
                  <a:rPr lang="en-US" dirty="0"/>
                  <a:t>This can also be written as a dot product: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oMath>
                  </m:oMathPara>
                </a14:m>
                <a:endParaRPr lang="en-US" dirty="0"/>
              </a:p>
              <a:p>
                <a:r>
                  <a:rPr lang="en-US" dirty="0"/>
                  <a:t>Instead of outputting z directly, logistic regression transforms it with the sigmoid function </a:t>
                </a:r>
                <a:r>
                  <a:rPr lang="el-GR" dirty="0"/>
                  <a:t>σ(</a:t>
                </a:r>
                <a:r>
                  <a:rPr lang="en-US" dirty="0"/>
                  <a:t>z).</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725"/>
                </a:stretch>
              </a:blipFill>
            </p:spPr>
            <p:txBody>
              <a:bodyPr/>
              <a:lstStyle/>
              <a:p>
                <a:r>
                  <a:rPr lang="en-US">
                    <a:noFill/>
                  </a:rPr>
                  <a:t> </a:t>
                </a:r>
              </a:p>
            </p:txBody>
          </p:sp>
        </mc:Fallback>
      </mc:AlternateContent>
    </p:spTree>
    <p:extLst>
      <p:ext uri="{BB962C8B-B14F-4D97-AF65-F5344CB8AC3E}">
        <p14:creationId xmlns:p14="http://schemas.microsoft.com/office/powerpoint/2010/main" val="3950938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1769"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6792156" y="2929276"/>
            <a:ext cx="3827391" cy="940561"/>
          </a:xfrm>
          <a:prstGeom prst="rect">
            <a:avLst/>
          </a:prstGeom>
          <a:noFill/>
          <a:ln w="9525">
            <a:noFill/>
            <a:miter lim="800000"/>
            <a:headEnd/>
            <a:tailEnd/>
          </a:ln>
        </p:spPr>
      </p:pic>
    </p:spTree>
    <p:extLst>
      <p:ext uri="{BB962C8B-B14F-4D97-AF65-F5344CB8AC3E}">
        <p14:creationId xmlns:p14="http://schemas.microsoft.com/office/powerpoint/2010/main" val="3991111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2609850" y="3943350"/>
            <a:ext cx="2667000" cy="1314450"/>
          </a:xfrm>
          <a:prstGeom prst="rect">
            <a:avLst/>
          </a:prstGeom>
        </p:spPr>
      </p:pic>
      <p:sp>
        <p:nvSpPr>
          <p:cNvPr id="6" name="TextBox 5"/>
          <p:cNvSpPr txBox="1"/>
          <p:nvPr/>
        </p:nvSpPr>
        <p:spPr>
          <a:xfrm>
            <a:off x="3238500" y="4926014"/>
            <a:ext cx="1657350" cy="71558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1809750" y="5398996"/>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5052732" y="4683639"/>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1" y="4926011"/>
            <a:ext cx="1971675" cy="788670"/>
          </a:xfrm>
          <a:prstGeom prst="rect">
            <a:avLst/>
          </a:prstGeom>
        </p:spPr>
      </p:pic>
      <p:sp>
        <p:nvSpPr>
          <p:cNvPr id="11" name="Rectangle 10"/>
          <p:cNvSpPr/>
          <p:nvPr/>
        </p:nvSpPr>
        <p:spPr>
          <a:xfrm>
            <a:off x="7181851" y="4309537"/>
            <a:ext cx="872355" cy="300082"/>
          </a:xfrm>
          <a:prstGeom prst="rect">
            <a:avLst/>
          </a:prstGeom>
        </p:spPr>
        <p:txBody>
          <a:bodyPr wrap="none">
            <a:spAutoFit/>
          </a:bodyPr>
          <a:lstStyle/>
          <a:p>
            <a:r>
              <a:rPr lang="en-US" sz="1350"/>
              <a:t>output =</a:t>
            </a:r>
          </a:p>
        </p:txBody>
      </p:sp>
      <p:sp>
        <p:nvSpPr>
          <p:cNvPr id="12" name="Rectangle 11"/>
          <p:cNvSpPr/>
          <p:nvPr/>
        </p:nvSpPr>
        <p:spPr>
          <a:xfrm>
            <a:off x="7308477" y="4868316"/>
            <a:ext cx="1588897"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6792156" y="2929276"/>
            <a:ext cx="3827391" cy="940561"/>
          </a:xfrm>
          <a:prstGeom prst="rect">
            <a:avLst/>
          </a:prstGeom>
          <a:noFill/>
          <a:ln w="9525">
            <a:noFill/>
            <a:miter lim="800000"/>
            <a:headEnd/>
            <a:tailEnd/>
          </a:ln>
        </p:spPr>
      </p:pic>
      <p:sp>
        <p:nvSpPr>
          <p:cNvPr id="14" name="Rectangle 13"/>
          <p:cNvSpPr/>
          <p:nvPr/>
        </p:nvSpPr>
        <p:spPr>
          <a:xfrm>
            <a:off x="6710083" y="2979848"/>
            <a:ext cx="1083951" cy="300082"/>
          </a:xfrm>
          <a:prstGeom prst="rect">
            <a:avLst/>
          </a:prstGeom>
        </p:spPr>
        <p:txBody>
          <a:bodyPr wrap="none">
            <a:spAutoFit/>
          </a:bodyPr>
          <a:lstStyle/>
          <a:p>
            <a:r>
              <a:rPr lang="en-US" sz="1350"/>
              <a:t>Perceptron</a:t>
            </a:r>
          </a:p>
        </p:txBody>
      </p:sp>
      <p:sp>
        <p:nvSpPr>
          <p:cNvPr id="15" name="Rectangle 14"/>
          <p:cNvSpPr/>
          <p:nvPr/>
        </p:nvSpPr>
        <p:spPr>
          <a:xfrm>
            <a:off x="6645646" y="4092076"/>
            <a:ext cx="146546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1642006573"/>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TotalTime>
  <Words>4231</Words>
  <Application>Microsoft Macintosh PowerPoint</Application>
  <PresentationFormat>Widescreen</PresentationFormat>
  <Paragraphs>255</Paragraphs>
  <Slides>36</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Calibri</vt:lpstr>
      <vt:lpstr>Cambria</vt:lpstr>
      <vt:lpstr>Cambria Math</vt:lpstr>
      <vt:lpstr>CMMI10</vt:lpstr>
      <vt:lpstr>CMR10</vt:lpstr>
      <vt:lpstr>CMSY10</vt:lpstr>
      <vt:lpstr>NimbusRomNo9L</vt:lpstr>
      <vt:lpstr>Open Sans</vt:lpstr>
      <vt:lpstr>Open Sans SemiBold</vt:lpstr>
      <vt:lpstr>Office Theme</vt:lpstr>
      <vt:lpstr>Neural Networks</vt:lpstr>
      <vt:lpstr>Review: Perceptron</vt:lpstr>
      <vt:lpstr>Neural Networks</vt:lpstr>
      <vt:lpstr>Neural Networks: A brain-inspired metaphor</vt:lpstr>
      <vt:lpstr>A single neuron</vt:lpstr>
      <vt:lpstr>Neural networks</vt:lpstr>
      <vt:lpstr>Perceptron -&gt; Logistic Regression</vt:lpstr>
      <vt:lpstr>Perceptron</vt:lpstr>
      <vt:lpstr>Sigmoid neurons</vt:lpstr>
      <vt:lpstr>Sigmoid neuron</vt:lpstr>
      <vt:lpstr>Smoothness is crucial</vt:lpstr>
      <vt:lpstr>Activation Functions</vt:lpstr>
      <vt:lpstr>Activation Functions</vt:lpstr>
      <vt:lpstr>Feed-Forward Neural Network</vt:lpstr>
      <vt:lpstr>Equations for a feedforward network </vt:lpstr>
      <vt:lpstr>Equations for a feedforward network </vt:lpstr>
      <vt:lpstr>Equations for a feedforward network </vt:lpstr>
      <vt:lpstr>Equations for a feedforward network </vt:lpstr>
      <vt:lpstr>Review: Feed-Forward Neural Network</vt:lpstr>
      <vt:lpstr>Review: Feed-Forward Neural Network</vt:lpstr>
      <vt:lpstr>Review: Feed-Forward Neural Network</vt:lpstr>
      <vt:lpstr>Review: Feed-Forward Neural Network</vt:lpstr>
      <vt:lpstr>Review: Feed-Forward Neural Network</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dc:creator>Callison-Burch, Christopher</dc:creator>
  <cp:lastModifiedBy>Callison-Burch, Christopher</cp:lastModifiedBy>
  <cp:revision>13</cp:revision>
  <dcterms:created xsi:type="dcterms:W3CDTF">2020-11-24T13:39:41Z</dcterms:created>
  <dcterms:modified xsi:type="dcterms:W3CDTF">2020-11-24T14:35:14Z</dcterms:modified>
</cp:coreProperties>
</file>